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3" r:id="rId2"/>
    <p:sldId id="265" r:id="rId3"/>
    <p:sldId id="279" r:id="rId4"/>
    <p:sldId id="280" r:id="rId5"/>
    <p:sldId id="268" r:id="rId6"/>
    <p:sldId id="266" r:id="rId7"/>
    <p:sldId id="269" r:id="rId8"/>
    <p:sldId id="275" r:id="rId9"/>
    <p:sldId id="276" r:id="rId10"/>
    <p:sldId id="277" r:id="rId11"/>
    <p:sldId id="278" r:id="rId12"/>
    <p:sldId id="267" r:id="rId13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76937" autoAdjust="0"/>
  </p:normalViewPr>
  <p:slideViewPr>
    <p:cSldViewPr snapToGrid="0" snapToObjects="1">
      <p:cViewPr varScale="1">
        <p:scale>
          <a:sx n="91" d="100"/>
          <a:sy n="91" d="100"/>
        </p:scale>
        <p:origin x="900" y="90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jpg>
</file>

<file path=ppt/media/image11.jpg>
</file>

<file path=ppt/media/image12.jpeg>
</file>

<file path=ppt/media/image13.jp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D51548-82AA-4A2B-B152-1D3266E0F652}" type="datetimeFigureOut">
              <a:rPr lang="en-US" smtClean="0"/>
              <a:t>08/16/2017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7EEA9B-F69F-4E8E-9D98-532317352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555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Immediately before the session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Restore the </a:t>
            </a:r>
            <a:r>
              <a:rPr lang="en-US" dirty="0" err="1"/>
              <a:t>bkhUtility</a:t>
            </a:r>
            <a:r>
              <a:rPr lang="en-US" dirty="0"/>
              <a:t> database (Script 000)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Create the </a:t>
            </a:r>
            <a:r>
              <a:rPr lang="en-US" dirty="0" err="1"/>
              <a:t>AutoTracker</a:t>
            </a:r>
            <a:r>
              <a:rPr lang="en-US" dirty="0"/>
              <a:t> database (Script 010)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Create workload stored procedures (Script 011)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Start the workloads (Scripts 012a </a:t>
            </a:r>
            <a:r>
              <a:rPr lang="en-US"/>
              <a:t>and 012b)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Verify the workload is running (Script 013)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75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real-world databases have long have temporal components: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 keep track of when a row was inserted or updated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 want to know what changed – when, what, who?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Traditionally accomplished with triggers, CDC/CT or other methods (in the app, for instance)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These methods usually require some form of coding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10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assigned task is track ownership of automobiles for purposes of notifying customers of recalls.</a:t>
            </a:r>
          </a:p>
          <a:p>
            <a:r>
              <a:rPr lang="en-US" dirty="0"/>
              <a:t>I’ve never tracked automobiles, but I have tracked “things” before.</a:t>
            </a:r>
          </a:p>
          <a:p>
            <a:r>
              <a:rPr lang="en-US" dirty="0"/>
              <a:t>We’ll keep things really simple.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Just going to track automobiles, customers, dealers and who owns what car when.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Real world would probably need a breakdown of parts -&gt; graph database?!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96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65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>
            <a:spLocks noChangeAspect="1"/>
          </p:cNvSpPr>
          <p:nvPr userDrawn="1"/>
        </p:nvSpPr>
        <p:spPr>
          <a:xfrm>
            <a:off x="65556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9907" y="3779838"/>
            <a:ext cx="10800218" cy="2339975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1157" y="360588"/>
            <a:ext cx="10799762" cy="1079500"/>
          </a:xfrm>
        </p:spPr>
        <p:txBody>
          <a:bodyPr anchor="t">
            <a:noAutofit/>
          </a:bodyPr>
          <a:lstStyle>
            <a:lvl1pPr algn="l">
              <a:defRPr lang="en-US" sz="4000" b="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3244" y="3060087"/>
            <a:ext cx="24868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>
            <a:spLocks noChangeAspect="1"/>
          </p:cNvSpPr>
          <p:nvPr userDrawn="1"/>
        </p:nvSpPr>
        <p:spPr>
          <a:xfrm>
            <a:off x="-3600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364" y="360363"/>
            <a:ext cx="10799762" cy="5759449"/>
          </a:xfrm>
        </p:spPr>
        <p:txBody>
          <a:bodyPr anchor="ctr"/>
          <a:lstStyle>
            <a:lvl1pPr algn="r">
              <a:defRPr sz="6000" b="0" i="0" cap="none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360363"/>
            <a:ext cx="10800000" cy="5759450"/>
          </a:xfrm>
        </p:spPr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05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038" y="1439863"/>
            <a:ext cx="5397726" cy="4679950"/>
          </a:xfrm>
        </p:spPr>
        <p:txBody>
          <a:bodyPr r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761038" y="1439863"/>
            <a:ext cx="5399087" cy="4679950"/>
          </a:xfrm>
        </p:spPr>
        <p:txBody>
          <a:bodyPr l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w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125" y="1439813"/>
            <a:ext cx="10800000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587525" y="1153073"/>
            <a:ext cx="18473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268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855242954"/>
              </p:ext>
            </p:extLst>
          </p:nvPr>
        </p:nvGraphicFramePr>
        <p:xfrm>
          <a:off x="10713600" y="5940175"/>
          <a:ext cx="626616" cy="3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Image" r:id="rId10" imgW="2279520" imgH="1310400" progId="Photoshop.Image.18">
                  <p:embed/>
                </p:oleObj>
              </mc:Choice>
              <mc:Fallback>
                <p:oleObj name="Image" r:id="rId10" imgW="2279520" imgH="1310400" progId="Photoshop.Image.18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713600" y="5940175"/>
                        <a:ext cx="626616" cy="3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5" r:id="rId7"/>
  </p:sldLayoutIdLst>
  <p:txStyles>
    <p:titleStyle>
      <a:lvl1pPr algn="l" defTabSz="576026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576026" rtl="0" eaLnBrk="1" latinLnBrk="0" hangingPunct="1">
        <a:spcBef>
          <a:spcPct val="20000"/>
        </a:spcBef>
        <a:buFont typeface="Wingdings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576027" indent="0" algn="l" defTabSz="576026" rtl="0" eaLnBrk="1" latinLnBrk="0" hangingPunct="1">
        <a:spcBef>
          <a:spcPct val="20000"/>
        </a:spcBef>
        <a:buFont typeface="Wingdings" charset="2"/>
        <a:buNone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52053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728079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304105" indent="0" algn="l" defTabSz="576026" rtl="0" eaLnBrk="1" latinLnBrk="0" hangingPunct="1">
        <a:spcBef>
          <a:spcPct val="20000"/>
        </a:spcBef>
        <a:buFont typeface="Wingdings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168145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pos="7030" userDrawn="1">
          <p15:clr>
            <a:srgbClr val="F26B43"/>
          </p15:clr>
        </p15:guide>
        <p15:guide id="4" pos="227" userDrawn="1">
          <p15:clr>
            <a:srgbClr val="F26B43"/>
          </p15:clr>
        </p15:guide>
        <p15:guide id="5" orient="horz" pos="227" userDrawn="1">
          <p15:clr>
            <a:srgbClr val="F26B43"/>
          </p15:clr>
        </p15:guide>
        <p15:guide id="7" orient="horz" pos="680" userDrawn="1">
          <p15:clr>
            <a:srgbClr val="F26B43"/>
          </p15:clr>
        </p15:guide>
        <p15:guide id="8" orient="horz" pos="907" userDrawn="1">
          <p15:clr>
            <a:srgbClr val="F26B43"/>
          </p15:clr>
        </p15:guide>
        <p15:guide id="9" orient="horz" pos="3855" userDrawn="1">
          <p15:clr>
            <a:srgbClr val="F26B43"/>
          </p15:clr>
        </p15:guide>
        <p15:guide id="10" orient="horz" pos="204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://www.tf3604.com/temporal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605sqlusergroup.sqlpass.org/" TargetMode="External"/><Relationship Id="rId2" Type="http://schemas.openxmlformats.org/officeDocument/2006/relationships/hyperlink" Target="http://www.sqlsaturday.com/662/Sessions/SessionEvaluation.aspx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jpg"/><Relationship Id="rId7" Type="http://schemas.openxmlformats.org/officeDocument/2006/relationships/image" Target="../media/image14.jpeg"/><Relationship Id="rId12" Type="http://schemas.openxmlformats.org/officeDocument/2006/relationships/image" Target="../media/image19.png"/><Relationship Id="rId17" Type="http://schemas.openxmlformats.org/officeDocument/2006/relationships/image" Target="../media/image24.gif"/><Relationship Id="rId2" Type="http://schemas.openxmlformats.org/officeDocument/2006/relationships/image" Target="../media/image9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g"/><Relationship Id="rId11" Type="http://schemas.openxmlformats.org/officeDocument/2006/relationships/image" Target="../media/image18.png"/><Relationship Id="rId5" Type="http://schemas.openxmlformats.org/officeDocument/2006/relationships/image" Target="../media/image12.jpe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jpg"/><Relationship Id="rId9" Type="http://schemas.openxmlformats.org/officeDocument/2006/relationships/image" Target="../media/image16.jpg"/><Relationship Id="rId1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Brian Hansen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brian@tf3604.com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@tf3604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61157" y="360587"/>
            <a:ext cx="10799762" cy="2692855"/>
          </a:xfrm>
        </p:spPr>
        <p:txBody>
          <a:bodyPr/>
          <a:lstStyle/>
          <a:p>
            <a:r>
              <a:rPr lang="en-US" sz="6000" dirty="0"/>
              <a:t>Remember Back When?</a:t>
            </a:r>
          </a:p>
          <a:p>
            <a:r>
              <a:rPr lang="en-US" dirty="0"/>
              <a:t>Temporal Tables in SQL Server 2016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E95CA58-BC71-4CE1-ACB0-4410970492E6}"/>
              </a:ext>
            </a:extLst>
          </p:cNvPr>
          <p:cNvSpPr txBox="1"/>
          <p:nvPr/>
        </p:nvSpPr>
        <p:spPr>
          <a:xfrm>
            <a:off x="8392886" y="5196483"/>
            <a:ext cx="2768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SQL Saturday #662</a:t>
            </a:r>
          </a:p>
          <a:p>
            <a:pPr algn="r"/>
            <a:r>
              <a:rPr lang="en-US" dirty="0"/>
              <a:t>Sioux Falls, South Dakota</a:t>
            </a:r>
          </a:p>
          <a:p>
            <a:pPr algn="r"/>
            <a:r>
              <a:rPr lang="en-US" dirty="0"/>
              <a:t>19 August 2017</a:t>
            </a:r>
          </a:p>
        </p:txBody>
      </p:sp>
    </p:spTree>
    <p:extLst>
      <p:ext uri="{BB962C8B-B14F-4D97-AF65-F5344CB8AC3E}">
        <p14:creationId xmlns:p14="http://schemas.microsoft.com/office/powerpoint/2010/main" val="3947886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cast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'2017-06-10 10:10:00'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datetime2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FF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zone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'Central Standard Time' 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zone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'UTC'</a:t>
            </a:r>
            <a:r>
              <a:rPr lang="en-US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80808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sys.time_zone_info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235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New catalog objects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periods</a:t>
            </a:r>
            <a:r>
              <a:rPr lang="en-US" dirty="0"/>
              <a:t> (view)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tables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temporal_type</a:t>
            </a:r>
            <a:r>
              <a:rPr lang="en-US" dirty="0"/>
              <a:t> (column)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tables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temporal_type_desc</a:t>
            </a:r>
            <a:r>
              <a:rPr lang="en-US" dirty="0"/>
              <a:t> (column)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tables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history_table_id</a:t>
            </a:r>
            <a:r>
              <a:rPr lang="en-US" dirty="0"/>
              <a:t> (column)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columns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generated_always_type</a:t>
            </a:r>
            <a:r>
              <a:rPr lang="en-US" dirty="0"/>
              <a:t> (column)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 err="1"/>
              <a:t>sys.</a:t>
            </a:r>
            <a:r>
              <a:rPr lang="en-US" dirty="0" err="1">
                <a:solidFill>
                  <a:srgbClr val="0070C0"/>
                </a:solidFill>
              </a:rPr>
              <a:t>columns</a:t>
            </a:r>
            <a:r>
              <a:rPr lang="en-US" dirty="0" err="1"/>
              <a:t>.</a:t>
            </a:r>
            <a:r>
              <a:rPr lang="en-US" dirty="0" err="1">
                <a:solidFill>
                  <a:srgbClr val="00B050"/>
                </a:solidFill>
              </a:rPr>
              <a:t>generated_always_type_desc</a:t>
            </a:r>
            <a:r>
              <a:rPr lang="en-US" dirty="0"/>
              <a:t> (column)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752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presentation and supporting materials can be found at </a:t>
            </a:r>
            <a:r>
              <a:rPr lang="en-US" dirty="0">
                <a:hlinkClick r:id="rId2"/>
              </a:rPr>
              <a:t>www.tf3604.com/temporal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Slide deck</a:t>
            </a:r>
          </a:p>
          <a:p>
            <a:pPr lvl="1"/>
            <a:r>
              <a:rPr lang="en-US" dirty="0"/>
              <a:t>Scripts</a:t>
            </a:r>
          </a:p>
          <a:p>
            <a:pPr lvl="1"/>
            <a:r>
              <a:rPr lang="en-US" dirty="0"/>
              <a:t>Sample database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accent4"/>
                </a:solidFill>
              </a:rPr>
              <a:t>brian@tf3604.com	• @tf3604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B4FD32B6-4706-4D14-B4D5-097F94E3E080}"/>
              </a:ext>
            </a:extLst>
          </p:cNvPr>
          <p:cNvGrpSpPr/>
          <p:nvPr/>
        </p:nvGrpSpPr>
        <p:grpSpPr>
          <a:xfrm>
            <a:off x="7159118" y="2514599"/>
            <a:ext cx="3554482" cy="2930337"/>
            <a:chOff x="7159118" y="2155371"/>
            <a:chExt cx="3554482" cy="29303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DACDA233-7F44-490D-A770-A3A4E1BA7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9118" y="2155371"/>
              <a:ext cx="3554482" cy="257088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A7A8CB05-5960-4775-9ADB-4D2F5A14BC98}"/>
                </a:ext>
              </a:extLst>
            </p:cNvPr>
            <p:cNvSpPr txBox="1"/>
            <p:nvPr/>
          </p:nvSpPr>
          <p:spPr>
            <a:xfrm flipH="1">
              <a:off x="7159118" y="4716376"/>
              <a:ext cx="355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Have a happy eclipse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730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72139" y="1512041"/>
            <a:ext cx="7776210" cy="1971338"/>
          </a:xfrm>
          <a:prstGeom prst="rect">
            <a:avLst/>
          </a:prstGeom>
        </p:spPr>
        <p:txBody>
          <a:bodyPr vert="horz" lIns="86402" tIns="43201" rIns="86402" bIns="4320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35" dirty="0"/>
              <a:t>15+ Years working with SQL Server</a:t>
            </a:r>
          </a:p>
          <a:p>
            <a:pPr lvl="1"/>
            <a:r>
              <a:rPr lang="en-US" sz="2457" dirty="0"/>
              <a:t>Development work since 7.0</a:t>
            </a:r>
          </a:p>
          <a:p>
            <a:pPr lvl="1"/>
            <a:r>
              <a:rPr lang="en-US" sz="2457" dirty="0"/>
              <a:t>Administration going back to 6.5</a:t>
            </a:r>
          </a:p>
          <a:p>
            <a:pPr lvl="1"/>
            <a:r>
              <a:rPr lang="en-US" sz="2457" dirty="0"/>
              <a:t>Fascinated with SQL internals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Brian Hansen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1304" y="3499202"/>
            <a:ext cx="2805790" cy="93238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4077714"/>
            <a:ext cx="378721" cy="307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39" y="3494807"/>
            <a:ext cx="378721" cy="3787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140" y="4543907"/>
            <a:ext cx="2367147" cy="570650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2408162" y="3990003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@tf3604.com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408163" y="3532661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brian@tf3604.com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391304" y="4474498"/>
            <a:ext cx="2996559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children.org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440129" y="5186238"/>
            <a:ext cx="8640232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35" dirty="0"/>
              <a:t>www.tf3604.com/temporal</a:t>
            </a:r>
          </a:p>
        </p:txBody>
      </p:sp>
    </p:spTree>
    <p:extLst>
      <p:ext uri="{BB962C8B-B14F-4D97-AF65-F5344CB8AC3E}">
        <p14:creationId xmlns:p14="http://schemas.microsoft.com/office/powerpoint/2010/main" val="1021995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 smtClean="0"/>
              <a:t>Please be sure to visit the sponsors during breaks and enter their end-of-day raffles!</a:t>
            </a:r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/>
              <a:t>R</a:t>
            </a:r>
            <a:r>
              <a:rPr lang="en-US" dirty="0" smtClean="0"/>
              <a:t>emember to complete session surveys! You will be emailed a link after the event or you visit </a:t>
            </a:r>
            <a:r>
              <a:rPr lang="en-US" u="sng" dirty="0">
                <a:hlinkClick r:id="rId2"/>
              </a:rPr>
              <a:t>http://</a:t>
            </a:r>
            <a:r>
              <a:rPr lang="en-US" u="sng" dirty="0" smtClean="0">
                <a:hlinkClick r:id="rId2"/>
              </a:rPr>
              <a:t>www.sqlsaturday.com/662/Sessions/SessionEvaluation.aspx</a:t>
            </a:r>
            <a:endParaRPr lang="en-US" dirty="0" smtClean="0"/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 smtClean="0"/>
              <a:t>Event After Party</a:t>
            </a:r>
          </a:p>
          <a:p>
            <a:pPr marL="1116030" lvl="1" indent="-540010">
              <a:buFont typeface="Wingdings" panose="05000000000000000000" pitchFamily="2" charset="2"/>
              <a:buChar char="§"/>
            </a:pPr>
            <a:r>
              <a:rPr lang="en-US" dirty="0" smtClean="0"/>
              <a:t>At Will’s Training Table (Formally Beef </a:t>
            </a:r>
            <a:r>
              <a:rPr lang="en-US" dirty="0" err="1" smtClean="0"/>
              <a:t>O’Bradys</a:t>
            </a:r>
            <a:r>
              <a:rPr lang="en-US" dirty="0" smtClean="0"/>
              <a:t>) near the Pentagon starting at 5:45 PM</a:t>
            </a:r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 smtClean="0"/>
              <a:t>Want More Networking and Training?</a:t>
            </a:r>
          </a:p>
          <a:p>
            <a:pPr marL="1116030" lvl="1" indent="-540010">
              <a:buFont typeface="Wingdings" panose="05000000000000000000" pitchFamily="2" charset="2"/>
              <a:buChar char="§"/>
            </a:pPr>
            <a:r>
              <a:rPr lang="en-US" dirty="0" smtClean="0"/>
              <a:t>(605) SQL meets the 2</a:t>
            </a:r>
            <a:r>
              <a:rPr lang="en-US" baseline="30000" dirty="0" smtClean="0"/>
              <a:t>nd</a:t>
            </a:r>
            <a:r>
              <a:rPr lang="en-US" dirty="0" smtClean="0"/>
              <a:t> Tuesday of every month. </a:t>
            </a:r>
            <a:r>
              <a:rPr lang="en-US" dirty="0" smtClean="0">
                <a:hlinkClick r:id="rId3"/>
              </a:rPr>
              <a:t>https://605sqlusergroup.sqlpass.org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4611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SPONSORS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33380" y="2534871"/>
            <a:ext cx="1588802" cy="745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544" y="1300461"/>
            <a:ext cx="1806009" cy="9030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148" y="1578494"/>
            <a:ext cx="1423138" cy="8769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97" y="1501934"/>
            <a:ext cx="2141924" cy="3813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252" y="2310089"/>
            <a:ext cx="1829990" cy="131383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97" y="2369032"/>
            <a:ext cx="2533686" cy="10501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180" y="3052231"/>
            <a:ext cx="2700073" cy="62101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850" y="4456987"/>
            <a:ext cx="1914479" cy="107827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432" y="3806360"/>
            <a:ext cx="2398034" cy="101916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662" y="4894867"/>
            <a:ext cx="2195784" cy="40496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098" y="3942487"/>
            <a:ext cx="2160360" cy="4590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147" y="4707995"/>
            <a:ext cx="1105139" cy="41191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522" y="4050732"/>
            <a:ext cx="1667524" cy="39973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434" y="5426342"/>
            <a:ext cx="2790075" cy="104402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566" y="1449483"/>
            <a:ext cx="2255915" cy="80668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909" y="5250328"/>
            <a:ext cx="734029" cy="73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96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BFF397-973F-4CF4-B089-7CF11ECD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4E2FAE-1993-45F8-901A-679941B18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Temporal = time-based = system versioned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Main purposes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Logging / Reversal of changes / Anomaly detection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Point-in-time business analytics / trends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Other purposes – but </a:t>
            </a:r>
            <a:r>
              <a:rPr lang="en-US"/>
              <a:t>with complexity / caveats</a:t>
            </a:r>
            <a:endParaRPr lang="en-US" dirty="0"/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Auditing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Change detection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Slowly-changing dimensions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419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</a:t>
            </a:r>
            <a:r>
              <a:rPr lang="en-US" dirty="0"/>
              <a:t>Scenario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1439813"/>
            <a:ext cx="10800000" cy="4680000"/>
          </a:xfrm>
        </p:spPr>
        <p:txBody>
          <a:bodyPr/>
          <a:lstStyle/>
          <a:p>
            <a:r>
              <a:rPr lang="en-US" dirty="0"/>
              <a:t>Congratulations!  You have just been awarded a lucrative contract with international automobile manufacturer </a:t>
            </a:r>
            <a:r>
              <a:rPr lang="en-US" dirty="0" err="1"/>
              <a:t>FordoyotaBenz</a:t>
            </a:r>
            <a:r>
              <a:rPr lang="en-US" dirty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152" y="2511109"/>
            <a:ext cx="8071945" cy="441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20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Automobile Tracking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506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404" y="1080363"/>
            <a:ext cx="7855674" cy="519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14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733500"/>
              </p:ext>
            </p:extLst>
          </p:nvPr>
        </p:nvGraphicFramePr>
        <p:xfrm>
          <a:off x="361038" y="1395405"/>
          <a:ext cx="11029616" cy="4904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4808">
                  <a:extLst>
                    <a:ext uri="{9D8B030D-6E8A-4147-A177-3AD203B41FA5}">
                      <a16:colId xmlns:a16="http://schemas.microsoft.com/office/drawing/2014/main" xmlns="" val="2893081794"/>
                    </a:ext>
                  </a:extLst>
                </a:gridCol>
                <a:gridCol w="5514808">
                  <a:extLst>
                    <a:ext uri="{9D8B030D-6E8A-4147-A177-3AD203B41FA5}">
                      <a16:colId xmlns:a16="http://schemas.microsoft.com/office/drawing/2014/main" xmlns="" val="353638004"/>
                    </a:ext>
                  </a:extLst>
                </a:gridCol>
              </a:tblGrid>
              <a:tr h="684070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Temporal querying:  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FROM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TableName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_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TIME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_____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04491224"/>
                  </a:ext>
                </a:extLst>
              </a:tr>
              <a:tr h="684070">
                <a:tc>
                  <a:txBody>
                    <a:bodyPr/>
                    <a:lstStyle/>
                    <a:p>
                      <a:r>
                        <a:rPr lang="en-US" sz="2400" dirty="0"/>
                        <a:t>Point in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AS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OF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'2017-02-06 11:30:00'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127768561"/>
                  </a:ext>
                </a:extLst>
              </a:tr>
              <a:tr h="684070">
                <a:tc>
                  <a:txBody>
                    <a:bodyPr/>
                    <a:lstStyle/>
                    <a:p>
                      <a:r>
                        <a:rPr lang="en-US" sz="2400" dirty="0"/>
                        <a:t>Full history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ALL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1698893"/>
                  </a:ext>
                </a:extLst>
              </a:tr>
              <a:tr h="831920">
                <a:tc>
                  <a:txBody>
                    <a:bodyPr/>
                    <a:lstStyle/>
                    <a:p>
                      <a:r>
                        <a:rPr lang="en-US" sz="2400" dirty="0"/>
                        <a:t>Between (‘start’ &lt; </a:t>
                      </a:r>
                      <a:r>
                        <a:rPr lang="en-US" sz="2400" dirty="0" err="1"/>
                        <a:t>EndTime</a:t>
                      </a:r>
                      <a:r>
                        <a:rPr lang="en-US" sz="2400" dirty="0"/>
                        <a:t> AND ‘end’ &gt;= </a:t>
                      </a:r>
                      <a:r>
                        <a:rPr lang="en-US" sz="2400" dirty="0" err="1"/>
                        <a:t>StartTime</a:t>
                      </a:r>
                      <a:r>
                        <a:rPr lang="en-US" sz="24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BETWEEN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'2017-01-11 18:55:04'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AND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'2017-05-06 11:30:00'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404271991"/>
                  </a:ext>
                </a:extLst>
              </a:tr>
              <a:tr h="83192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From (‘start’ &lt; </a:t>
                      </a:r>
                      <a:r>
                        <a:rPr lang="en-US" sz="2400" dirty="0" err="1"/>
                        <a:t>EndTime</a:t>
                      </a:r>
                      <a:r>
                        <a:rPr lang="en-US" sz="2400" dirty="0"/>
                        <a:t> AND ‘end’ &gt; </a:t>
                      </a:r>
                      <a:r>
                        <a:rPr lang="en-US" sz="2400" dirty="0" err="1"/>
                        <a:t>StartTime</a:t>
                      </a:r>
                      <a:r>
                        <a:rPr lang="en-US" sz="24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FROM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'2017-01-11 18:55:04'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'2017-05-06 11:30:00'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671247449"/>
                  </a:ext>
                </a:extLst>
              </a:tr>
              <a:tr h="118845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Contained in (‘start’ &gt;= </a:t>
                      </a:r>
                      <a:r>
                        <a:rPr lang="en-US" sz="2400" dirty="0" err="1"/>
                        <a:t>EndTime</a:t>
                      </a:r>
                      <a:r>
                        <a:rPr lang="en-US" sz="2400" dirty="0"/>
                        <a:t> AND ‘end’ &lt;= </a:t>
                      </a:r>
                      <a:r>
                        <a:rPr lang="en-US" sz="2400" dirty="0" err="1"/>
                        <a:t>StartTime</a:t>
                      </a:r>
                      <a:r>
                        <a:rPr lang="en-US" sz="2400" dirty="0"/>
                        <a:t>)</a:t>
                      </a:r>
                    </a:p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CONTAINED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IN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80808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'2017-01-11 18:55:04'</a:t>
                      </a:r>
                      <a:r>
                        <a:rPr lang="en-US" sz="2400" kern="1200" dirty="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400" dirty="0">
                          <a:solidFill>
                            <a:srgbClr val="00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'2017-05-06 11:30:00'</a:t>
                      </a:r>
                      <a:r>
                        <a:rPr lang="en-US" sz="2400" dirty="0">
                          <a:solidFill>
                            <a:srgbClr val="808080"/>
                          </a:solidFill>
                          <a:highlight>
                            <a:srgbClr val="FFFFFF"/>
                          </a:highlight>
                          <a:latin typeface="Consolas" panose="020B0609020204030204" pitchFamily="49" charset="0"/>
                        </a:rPr>
                        <a:t>)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036776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2442489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Oslo 2016">
  <a:themeElements>
    <a:clrScheme name="PASS SQLSaturday">
      <a:dk1>
        <a:srgbClr val="101820"/>
      </a:dk1>
      <a:lt1>
        <a:srgbClr val="FFFFFF"/>
      </a:lt1>
      <a:dk2>
        <a:srgbClr val="414A54"/>
      </a:dk2>
      <a:lt2>
        <a:srgbClr val="F2F2F2"/>
      </a:lt2>
      <a:accent1>
        <a:srgbClr val="00BF6F"/>
      </a:accent1>
      <a:accent2>
        <a:srgbClr val="007A3E"/>
      </a:accent2>
      <a:accent3>
        <a:srgbClr val="2DCCD3"/>
      </a:accent3>
      <a:accent4>
        <a:srgbClr val="007377"/>
      </a:accent4>
      <a:accent5>
        <a:srgbClr val="6558B1"/>
      </a:accent5>
      <a:accent6>
        <a:srgbClr val="AF272F"/>
      </a:accent6>
      <a:hlink>
        <a:srgbClr val="00BF6F"/>
      </a:hlink>
      <a:folHlink>
        <a:srgbClr val="2DCCD3"/>
      </a:folHlink>
    </a:clrScheme>
    <a:fontScheme name="PASS SQLSaturda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anchor="ctr">
        <a:spAutoFit/>
      </a:bodyPr>
      <a:lstStyle>
        <a:defPPr algn="l">
          <a:defRPr sz="2400" dirty="0" smtClean="0">
            <a:solidFill>
              <a:schemeClr val="accent1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503</Words>
  <Application>Microsoft Office PowerPoint</Application>
  <PresentationFormat>Custom</PresentationFormat>
  <Paragraphs>92</Paragraphs>
  <Slides>12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Consolas</vt:lpstr>
      <vt:lpstr>Segoe UI</vt:lpstr>
      <vt:lpstr>Wingdings</vt:lpstr>
      <vt:lpstr>SQLSatOslo 2016</vt:lpstr>
      <vt:lpstr>Image</vt:lpstr>
      <vt:lpstr>Brian Hansen brian@tf3604.com @tf3604</vt:lpstr>
      <vt:lpstr>Brian Hansen</vt:lpstr>
      <vt:lpstr>PowerPoint Presentation</vt:lpstr>
      <vt:lpstr>THANK YOU SPONSORS</vt:lpstr>
      <vt:lpstr>Temporal Tables</vt:lpstr>
      <vt:lpstr>The Scenario</vt:lpstr>
      <vt:lpstr>Demo</vt:lpstr>
      <vt:lpstr>Summary</vt:lpstr>
      <vt:lpstr>Summary</vt:lpstr>
      <vt:lpstr>Summary</vt:lpstr>
      <vt:lpstr>Summary</vt:lpstr>
      <vt:lpstr>Thank You</vt:lpstr>
    </vt:vector>
  </TitlesOfParts>
  <Company>Revealed Design, LLC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Brian Hansen</cp:lastModifiedBy>
  <cp:revision>68</cp:revision>
  <dcterms:created xsi:type="dcterms:W3CDTF">2011-08-19T20:30:49Z</dcterms:created>
  <dcterms:modified xsi:type="dcterms:W3CDTF">2017-08-16T15:18:19Z</dcterms:modified>
</cp:coreProperties>
</file>

<file path=docProps/thumbnail.jpeg>
</file>